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36" r:id="rId2"/>
    <p:sldId id="256" r:id="rId3"/>
    <p:sldId id="263" r:id="rId4"/>
    <p:sldId id="262" r:id="rId5"/>
    <p:sldId id="276" r:id="rId6"/>
    <p:sldId id="275" r:id="rId7"/>
    <p:sldId id="278" r:id="rId8"/>
    <p:sldId id="277" r:id="rId9"/>
    <p:sldId id="316" r:id="rId10"/>
    <p:sldId id="301" r:id="rId11"/>
    <p:sldId id="280" r:id="rId12"/>
    <p:sldId id="282" r:id="rId13"/>
    <p:sldId id="279" r:id="rId14"/>
    <p:sldId id="281" r:id="rId15"/>
    <p:sldId id="283" r:id="rId16"/>
    <p:sldId id="315" r:id="rId17"/>
    <p:sldId id="261" r:id="rId18"/>
    <p:sldId id="317" r:id="rId19"/>
    <p:sldId id="319" r:id="rId20"/>
    <p:sldId id="325" r:id="rId21"/>
    <p:sldId id="318" r:id="rId22"/>
    <p:sldId id="324" r:id="rId23"/>
    <p:sldId id="320" r:id="rId24"/>
    <p:sldId id="321" r:id="rId25"/>
    <p:sldId id="326" r:id="rId26"/>
    <p:sldId id="297" r:id="rId27"/>
    <p:sldId id="272" r:id="rId28"/>
    <p:sldId id="302" r:id="rId29"/>
    <p:sldId id="327" r:id="rId30"/>
    <p:sldId id="271" r:id="rId31"/>
    <p:sldId id="328" r:id="rId32"/>
    <p:sldId id="270" r:id="rId33"/>
    <p:sldId id="303" r:id="rId34"/>
    <p:sldId id="286" r:id="rId35"/>
    <p:sldId id="266" r:id="rId36"/>
    <p:sldId id="335" r:id="rId37"/>
    <p:sldId id="287" r:id="rId38"/>
    <p:sldId id="304" r:id="rId39"/>
    <p:sldId id="294" r:id="rId40"/>
    <p:sldId id="298" r:id="rId41"/>
    <p:sldId id="305" r:id="rId42"/>
    <p:sldId id="306" r:id="rId43"/>
    <p:sldId id="267" r:id="rId44"/>
    <p:sldId id="307" r:id="rId45"/>
    <p:sldId id="308" r:id="rId46"/>
    <p:sldId id="288" r:id="rId47"/>
    <p:sldId id="311" r:id="rId48"/>
    <p:sldId id="314" r:id="rId49"/>
    <p:sldId id="309" r:id="rId50"/>
    <p:sldId id="331" r:id="rId51"/>
    <p:sldId id="330" r:id="rId52"/>
    <p:sldId id="332" r:id="rId53"/>
    <p:sldId id="333" r:id="rId54"/>
    <p:sldId id="334" r:id="rId55"/>
    <p:sldId id="313" r:id="rId56"/>
    <p:sldId id="310" r:id="rId57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6EAB8-D4ED-45FF-9F04-48F4238938D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920D2-40E8-474E-A117-484A5ED5E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0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9051-48A9-4D2B-A051-234B2A88E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6FC98-60E7-4002-B37C-0DDCF30F5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E644-ED87-4C01-AB0E-C83A61ED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7E64-85F9-4DDA-B65E-74A983F9B98D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1A288-D3E5-42B6-AF7F-65245247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ED022-A47E-49AA-B9CB-D57CD326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7B26-DB44-4463-ACE0-B47B638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1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D740-CF63-4028-BFE0-0164349C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42366-9BB7-41F0-BFDB-248211C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90C29-003E-4F45-BB77-63BF142C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70F3-62A7-4436-B86C-12443C65A790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A7DA9-5B4F-45B4-9C7D-FE793527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A59C3-2F19-4BBC-A7CB-CED0765B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7B26-DB44-4463-ACE0-B47B638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4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E8730-3CA1-44FB-964C-207BD74F0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1865D-B5E0-4EEC-A1AE-81024C19B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9E7A5-125D-4EDE-93BD-9B52EFF8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8D31-163F-450B-9DB2-E1E97AAB687E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9EA51-4621-49CF-B611-1AC0D12A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6DE4A-A5AF-4870-A223-044E1780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7B26-DB44-4463-ACE0-B47B638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4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42E3-71C7-4556-9513-3A457E6A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B7C10-8E5B-4F25-B446-578D42BFA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D0DBC-9A2F-422B-A966-97089E87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C477-F74E-4ED6-BFF7-BF365CA4AC09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0E589-D300-4397-B4EB-25BE87EB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4DF56-D5FE-4708-A894-223EF27D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7B26-DB44-4463-ACE0-B47B638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3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A738-3EBD-4B42-A64E-89237C0A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42AD1-77C3-406A-A729-9C80D56C9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CF387-A9B0-45A3-9F8F-201803D4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026A-55AC-4EF6-B9D8-63C7D1CC7115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62759-E6EE-472E-B165-84E40DBC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D3FAA-889E-404D-A076-DB83AEE1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7B26-DB44-4463-ACE0-B47B638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9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CC5A-9E2A-49F5-B5B6-949DB231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5B8D8-3407-47AA-AEC9-BE8145867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C89E5-10C2-49E7-9995-A67D3C83B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EEFCB-DE57-406A-9A0B-CE73CF80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0FAB-BC95-4447-889B-9D5108325982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D6461-6C2B-4B08-89C5-C869C413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DDC0D-D206-41D8-B6E4-60DFF433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7B26-DB44-4463-ACE0-B47B638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04E55-7B41-438D-A205-A664A3B2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1A681-E1B4-416C-A682-711C7082C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983D6-AEFD-45A3-B66A-BAB6911F0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C99A3-094F-408A-9D98-65B4DB976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E8296-54D9-4769-B284-816ED927E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C1AC5B-EF5D-4304-9A55-51CB0FBE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453F-E753-4AA6-AA88-B62E29188C96}" type="datetime1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F8282E-2FCB-4D3D-A12C-DE0B474B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39FB8-25DB-40D4-9CA0-1C3797D51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7B26-DB44-4463-ACE0-B47B638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3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4CD5-0D6E-4EA8-87F5-89B54C05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81E8-0DDB-4E99-BE74-33750135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5C60-5848-4EE6-9896-364E5A67BE93}" type="datetime1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8836D-08EB-4A41-A9AC-0816294E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35179-5630-426F-AAD2-F21EF238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7B26-DB44-4463-ACE0-B47B638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2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FADAC6-A234-4C7A-A2EF-088724B32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551D-E536-4811-86C8-934D15DD1A48}" type="datetime1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DE145-DE8A-4F76-A190-2A2F6DA1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AADA4-9F20-4DFF-A8C4-CA8547E6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7B26-DB44-4463-ACE0-B47B638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AC2F-B48D-43E1-9BC9-34BED127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667F-CD0F-4E7A-A797-7D5BF9449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2B626-A9B3-426C-A8B0-9FA43755E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848FB-2061-41E4-9CAD-BF7F0B47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8902-0C22-4659-8FFF-ABBAF27B860B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DFF3C-9654-4A44-9922-C9633EF1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42316-9D36-460C-900F-E4D8EAF1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7B26-DB44-4463-ACE0-B47B638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8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9DE1-89CA-4494-9E59-90185DBE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DBF451-3756-47B9-AE91-8F72C5CAC2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3F42F-8390-4048-8330-C06459AFE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30488-2E16-4D12-9E00-ED71E78D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B34C-6B52-4AFF-A00C-C9E751C6AF91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F1FF9-1B8F-43A4-BDD7-37A1B008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2006C-9C8F-4AF7-957D-B6C069333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7B26-DB44-4463-ACE0-B47B638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1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9DF252-C785-4710-8F66-4D420B97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61438-BA67-4342-BD81-3CECB1286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6B9C8-4ED6-450B-9DB2-35B69E7FF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90E0F-E13E-4D29-9C0B-C2A9E9A9A2B3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7425C-18A5-41E2-A88D-387FD7B80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2022 @ www.Marnie.com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BE9A2-EECD-4F62-A673-A26D9354D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7B26-DB44-4463-ACE0-B47B6382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7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E558E-383F-46E7-89AC-047B052D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0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14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5" name="Picture 4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997E30D7-5836-4D2A-B77A-D74BA40F2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84" y="-1"/>
            <a:ext cx="12852372" cy="7381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B9435-8D45-4CE6-93BD-129462135D5F}"/>
              </a:ext>
            </a:extLst>
          </p:cNvPr>
          <p:cNvSpPr txBox="1"/>
          <p:nvPr/>
        </p:nvSpPr>
        <p:spPr>
          <a:xfrm>
            <a:off x="1634971" y="1312275"/>
            <a:ext cx="8922058" cy="3477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/>
              <a:t>I have placed the sand as a boundary for the sea, an eternal decree, so it cannot cross over it. Though the waves toss, yet they cannot prevail.                                                    </a:t>
            </a:r>
          </a:p>
          <a:p>
            <a:pPr algn="just"/>
            <a:r>
              <a:rPr lang="en-US" sz="4400" b="1" dirty="0"/>
              <a:t>                                          Jeremiah 5:22 </a:t>
            </a:r>
          </a:p>
        </p:txBody>
      </p:sp>
    </p:spTree>
    <p:extLst>
      <p:ext uri="{BB962C8B-B14F-4D97-AF65-F5344CB8AC3E}">
        <p14:creationId xmlns:p14="http://schemas.microsoft.com/office/powerpoint/2010/main" val="61793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C0953-7780-45C4-826F-A00F8B4664D6}"/>
              </a:ext>
            </a:extLst>
          </p:cNvPr>
          <p:cNvSpPr txBox="1"/>
          <p:nvPr/>
        </p:nvSpPr>
        <p:spPr>
          <a:xfrm>
            <a:off x="1495143" y="3528060"/>
            <a:ext cx="9667783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Tsunami Seasons include…</a:t>
            </a:r>
          </a:p>
        </p:txBody>
      </p:sp>
    </p:spTree>
    <p:extLst>
      <p:ext uri="{BB962C8B-B14F-4D97-AF65-F5344CB8AC3E}">
        <p14:creationId xmlns:p14="http://schemas.microsoft.com/office/powerpoint/2010/main" val="234830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6E7FDB-E9C9-450D-A366-AE744D7E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DA65C11B-2975-4FEA-A3E8-D6CD2EF65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6" y="136525"/>
            <a:ext cx="11940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1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6E7FDB-E9C9-450D-A366-AE744D7E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E161816-CC0E-431B-9585-43D43A632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292"/>
            <a:ext cx="12192000" cy="693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3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6E7FDB-E9C9-450D-A366-AE744D7E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1026" name="Picture 2" descr="11 Tips for a great book signing - 30 Day Books">
            <a:extLst>
              <a:ext uri="{FF2B5EF4-FFF2-40B4-BE49-F238E27FC236}">
                <a16:creationId xmlns:a16="http://schemas.microsoft.com/office/drawing/2014/main" id="{0C6BA566-501E-450E-A1C4-21AE3100B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609" y="-332528"/>
            <a:ext cx="13145218" cy="86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338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3" name="Picture 2" descr="A picture containing sky, outdoor, nature, mountain&#10;&#10;Description automatically generated">
            <a:extLst>
              <a:ext uri="{FF2B5EF4-FFF2-40B4-BE49-F238E27FC236}">
                <a16:creationId xmlns:a16="http://schemas.microsoft.com/office/drawing/2014/main" id="{2080D095-4094-4A04-A084-36F3E5B99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92063" cy="72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4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5" name="Picture 4" descr="A picture containing outdoor, tree, water, boat&#10;&#10;Description automatically generated">
            <a:extLst>
              <a:ext uri="{FF2B5EF4-FFF2-40B4-BE49-F238E27FC236}">
                <a16:creationId xmlns:a16="http://schemas.microsoft.com/office/drawing/2014/main" id="{481C686D-93C5-4035-8CE4-14BE34AE4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12719702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4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6E7FDB-E9C9-450D-A366-AE744D7E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4" name="Picture 3" descr="A person holding a baby&#10;&#10;Description automatically generated">
            <a:extLst>
              <a:ext uri="{FF2B5EF4-FFF2-40B4-BE49-F238E27FC236}">
                <a16:creationId xmlns:a16="http://schemas.microsoft.com/office/drawing/2014/main" id="{9B3FFF6B-E430-4E5B-A9DF-159D60745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0909" cy="69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89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C0953-7780-45C4-826F-A00F8B4664D6}"/>
              </a:ext>
            </a:extLst>
          </p:cNvPr>
          <p:cNvSpPr txBox="1"/>
          <p:nvPr/>
        </p:nvSpPr>
        <p:spPr>
          <a:xfrm>
            <a:off x="1140036" y="472747"/>
            <a:ext cx="9667783" cy="54476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Tsunami &amp; Flood </a:t>
            </a:r>
            <a:r>
              <a:rPr lang="en-US" sz="6600" b="1" dirty="0" err="1"/>
              <a:t>CleanUp</a:t>
            </a:r>
            <a:endParaRPr lang="en-US" sz="6600" b="1" dirty="0"/>
          </a:p>
          <a:p>
            <a:pPr algn="ctr"/>
            <a:r>
              <a:rPr lang="en-US" sz="6600" b="1" dirty="0"/>
              <a:t>New Baby &amp; New Business</a:t>
            </a:r>
          </a:p>
          <a:p>
            <a:pPr algn="ctr"/>
            <a:r>
              <a:rPr lang="en-US" sz="6600" b="1" dirty="0"/>
              <a:t>are supposed to be for a </a:t>
            </a:r>
            <a:r>
              <a:rPr lang="en-US" sz="15000" b="1" dirty="0"/>
              <a:t>SEASON</a:t>
            </a:r>
          </a:p>
        </p:txBody>
      </p:sp>
    </p:spTree>
    <p:extLst>
      <p:ext uri="{BB962C8B-B14F-4D97-AF65-F5344CB8AC3E}">
        <p14:creationId xmlns:p14="http://schemas.microsoft.com/office/powerpoint/2010/main" val="918596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116F69-20AA-4D34-8F45-BF69106E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pic>
        <p:nvPicPr>
          <p:cNvPr id="8" name="Picture 7" descr="A picture containing outdoor, beach, sky, water&#10;&#10;Description automatically generated">
            <a:extLst>
              <a:ext uri="{FF2B5EF4-FFF2-40B4-BE49-F238E27FC236}">
                <a16:creationId xmlns:a16="http://schemas.microsoft.com/office/drawing/2014/main" id="{DFC8B7D8-3AA0-4D37-8D5F-467FAEAE3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263"/>
            <a:ext cx="12620200" cy="72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87CA32F-C685-4153-BAFE-A40994C8F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1D5F-289D-4457-9319-443DEB6C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</p:spTree>
    <p:extLst>
      <p:ext uri="{BB962C8B-B14F-4D97-AF65-F5344CB8AC3E}">
        <p14:creationId xmlns:p14="http://schemas.microsoft.com/office/powerpoint/2010/main" val="3407719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116F69-20AA-4D34-8F45-BF69106E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pic>
        <p:nvPicPr>
          <p:cNvPr id="3" name="Picture 2" descr="A picture containing water, outdoor, beach&#10;&#10;Description automatically generated">
            <a:extLst>
              <a:ext uri="{FF2B5EF4-FFF2-40B4-BE49-F238E27FC236}">
                <a16:creationId xmlns:a16="http://schemas.microsoft.com/office/drawing/2014/main" id="{BEEDF071-3118-450D-91EB-041FECB08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32" y="0"/>
            <a:ext cx="1229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70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116F69-20AA-4D34-8F45-BF69106E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02FE582-7232-42B9-9B92-8C460CB72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0" y="0"/>
            <a:ext cx="11940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85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116F69-20AA-4D34-8F45-BF69106E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pic>
        <p:nvPicPr>
          <p:cNvPr id="3" name="Picture 2" descr="A picture containing water, outdoor, beach&#10;&#10;Description automatically generated">
            <a:extLst>
              <a:ext uri="{FF2B5EF4-FFF2-40B4-BE49-F238E27FC236}">
                <a16:creationId xmlns:a16="http://schemas.microsoft.com/office/drawing/2014/main" id="{BEEDF071-3118-450D-91EB-041FECB08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32" y="0"/>
            <a:ext cx="1229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75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116F69-20AA-4D34-8F45-BF69106E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pic>
        <p:nvPicPr>
          <p:cNvPr id="3" name="Picture 2" descr="A group of people running on a track&#10;&#10;Description automatically generated with medium confidence">
            <a:extLst>
              <a:ext uri="{FF2B5EF4-FFF2-40B4-BE49-F238E27FC236}">
                <a16:creationId xmlns:a16="http://schemas.microsoft.com/office/drawing/2014/main" id="{17637D7E-B6DE-42DC-8745-62212AA33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6526"/>
            <a:ext cx="12675479" cy="72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92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116F69-20AA-4D34-8F45-BF69106E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pic>
        <p:nvPicPr>
          <p:cNvPr id="3" name="Picture 2" descr="A picture containing text, outdoor, person, grass&#10;&#10;Description automatically generated">
            <a:extLst>
              <a:ext uri="{FF2B5EF4-FFF2-40B4-BE49-F238E27FC236}">
                <a16:creationId xmlns:a16="http://schemas.microsoft.com/office/drawing/2014/main" id="{A374715D-8E7E-4A0C-9CD6-5A5DB91DA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076"/>
            <a:ext cx="12757048" cy="73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55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116F69-20AA-4D34-8F45-BF69106E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pic>
        <p:nvPicPr>
          <p:cNvPr id="3" name="Picture 2" descr="A picture containing water, outdoor, beach&#10;&#10;Description automatically generated">
            <a:extLst>
              <a:ext uri="{FF2B5EF4-FFF2-40B4-BE49-F238E27FC236}">
                <a16:creationId xmlns:a16="http://schemas.microsoft.com/office/drawing/2014/main" id="{BEEDF071-3118-450D-91EB-041FECB08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32" y="0"/>
            <a:ext cx="1229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57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C0953-7780-45C4-826F-A00F8B4664D6}"/>
              </a:ext>
            </a:extLst>
          </p:cNvPr>
          <p:cNvSpPr txBox="1"/>
          <p:nvPr/>
        </p:nvSpPr>
        <p:spPr>
          <a:xfrm>
            <a:off x="1262108" y="810100"/>
            <a:ext cx="9667783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List your current, </a:t>
            </a:r>
          </a:p>
          <a:p>
            <a:pPr algn="ctr"/>
            <a:r>
              <a:rPr lang="en-US" sz="6600" b="1" dirty="0"/>
              <a:t>possible or probable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76B40-2B8A-473F-8E48-8446E0C45AE0}"/>
              </a:ext>
            </a:extLst>
          </p:cNvPr>
          <p:cNvSpPr txBox="1"/>
          <p:nvPr/>
        </p:nvSpPr>
        <p:spPr>
          <a:xfrm>
            <a:off x="-1" y="2809054"/>
            <a:ext cx="12285209" cy="24642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5500" b="1" dirty="0"/>
              <a:t>IMBALANCES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B8262-BC2A-4908-BCAF-BF8C4CDE187C}"/>
              </a:ext>
            </a:extLst>
          </p:cNvPr>
          <p:cNvSpPr txBox="1"/>
          <p:nvPr/>
        </p:nvSpPr>
        <p:spPr>
          <a:xfrm>
            <a:off x="1262107" y="5055937"/>
            <a:ext cx="9667783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*Star “ongoing” vs. NEW anything</a:t>
            </a:r>
          </a:p>
        </p:txBody>
      </p:sp>
    </p:spTree>
    <p:extLst>
      <p:ext uri="{BB962C8B-B14F-4D97-AF65-F5344CB8AC3E}">
        <p14:creationId xmlns:p14="http://schemas.microsoft.com/office/powerpoint/2010/main" val="2854081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C0953-7780-45C4-826F-A00F8B4664D6}"/>
              </a:ext>
            </a:extLst>
          </p:cNvPr>
          <p:cNvSpPr txBox="1"/>
          <p:nvPr/>
        </p:nvSpPr>
        <p:spPr>
          <a:xfrm>
            <a:off x="1308712" y="3340235"/>
            <a:ext cx="9667783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/>
              <a:t>BIBLE EXAMPLES</a:t>
            </a:r>
          </a:p>
          <a:p>
            <a:pPr algn="ctr"/>
            <a:r>
              <a:rPr lang="en-US" sz="6600" b="1" dirty="0"/>
              <a:t>of Parameters</a:t>
            </a:r>
          </a:p>
        </p:txBody>
      </p:sp>
    </p:spTree>
    <p:extLst>
      <p:ext uri="{BB962C8B-B14F-4D97-AF65-F5344CB8AC3E}">
        <p14:creationId xmlns:p14="http://schemas.microsoft.com/office/powerpoint/2010/main" val="2039322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5" name="Picture 4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997E30D7-5836-4D2A-B77A-D74BA40F2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84" y="-1"/>
            <a:ext cx="12852372" cy="7381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0B821-24FA-470F-8826-8639D5483243}"/>
              </a:ext>
            </a:extLst>
          </p:cNvPr>
          <p:cNvSpPr txBox="1"/>
          <p:nvPr/>
        </p:nvSpPr>
        <p:spPr>
          <a:xfrm>
            <a:off x="594804" y="1566952"/>
            <a:ext cx="10288482" cy="37240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/>
              <a:t>God blessed the 7</a:t>
            </a:r>
            <a:r>
              <a:rPr lang="en-US" sz="3600" b="1" baseline="30000" dirty="0"/>
              <a:t>th</a:t>
            </a:r>
            <a:r>
              <a:rPr lang="en-US" sz="3600" b="1" dirty="0"/>
              <a:t> day. </a:t>
            </a:r>
            <a:r>
              <a:rPr lang="en-US" sz="2000" b="1" dirty="0"/>
              <a:t>You have established and hallowed it. Gen 2:3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/>
              <a:t>You have made summer and winter, </a:t>
            </a:r>
            <a:r>
              <a:rPr lang="en-US" sz="2000" b="1" dirty="0"/>
              <a:t>and set all the boundaries of the earth. Psalm 74:17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/>
              <a:t>I will fix your boundary </a:t>
            </a:r>
            <a:r>
              <a:rPr lang="en-US" sz="2000" b="1" dirty="0"/>
              <a:t>from the Red Sea to the sea of the Philistines, and from the wilderness to the River Euphrates; for  </a:t>
            </a:r>
            <a:r>
              <a:rPr lang="en-US" sz="3600" b="1" dirty="0"/>
              <a:t>I will deliver the inhabitants of the land into your hand, and you will drive them out before you.  Exodus 23:31</a:t>
            </a:r>
          </a:p>
        </p:txBody>
      </p:sp>
    </p:spTree>
    <p:extLst>
      <p:ext uri="{BB962C8B-B14F-4D97-AF65-F5344CB8AC3E}">
        <p14:creationId xmlns:p14="http://schemas.microsoft.com/office/powerpoint/2010/main" val="969874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5" name="Picture 4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997E30D7-5836-4D2A-B77A-D74BA40F2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84" y="-1"/>
            <a:ext cx="12852372" cy="7381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0B821-24FA-470F-8826-8639D5483243}"/>
              </a:ext>
            </a:extLst>
          </p:cNvPr>
          <p:cNvSpPr txBox="1"/>
          <p:nvPr/>
        </p:nvSpPr>
        <p:spPr>
          <a:xfrm>
            <a:off x="612559" y="639019"/>
            <a:ext cx="10804124" cy="50783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/>
              <a:t>Nehemiah – 100% focus was on rebuilding the wall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/>
              <a:t>Jonah – 100% focus was on winning </a:t>
            </a:r>
            <a:r>
              <a:rPr lang="en-US" sz="3600" b="1" dirty="0" err="1"/>
              <a:t>Ninevah</a:t>
            </a:r>
            <a:endParaRPr lang="en-US" sz="3600" b="1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/>
              <a:t>Daniel &amp; Joseph – 100% focus on honoring God while building the health of the nation of Israel’s arch enemy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/>
              <a:t>Deborah – 100% focus on LEADING but not GOING into battle to win that war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/>
              <a:t>Paul – 100% focus on reaching the Gentiles while equipping all Christ-followers</a:t>
            </a:r>
          </a:p>
        </p:txBody>
      </p:sp>
    </p:spTree>
    <p:extLst>
      <p:ext uri="{BB962C8B-B14F-4D97-AF65-F5344CB8AC3E}">
        <p14:creationId xmlns:p14="http://schemas.microsoft.com/office/powerpoint/2010/main" val="276853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C0953-7780-45C4-826F-A00F8B4664D6}"/>
              </a:ext>
            </a:extLst>
          </p:cNvPr>
          <p:cNvSpPr txBox="1"/>
          <p:nvPr/>
        </p:nvSpPr>
        <p:spPr>
          <a:xfrm>
            <a:off x="1308712" y="3340235"/>
            <a:ext cx="9667783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The </a:t>
            </a:r>
            <a:r>
              <a:rPr lang="en-US" sz="6600" b="1" u="sng" dirty="0"/>
              <a:t>POWER</a:t>
            </a:r>
            <a:r>
              <a:rPr lang="en-US" sz="6600" b="1" dirty="0"/>
              <a:t> of Parameters</a:t>
            </a:r>
          </a:p>
        </p:txBody>
      </p:sp>
    </p:spTree>
    <p:extLst>
      <p:ext uri="{BB962C8B-B14F-4D97-AF65-F5344CB8AC3E}">
        <p14:creationId xmlns:p14="http://schemas.microsoft.com/office/powerpoint/2010/main" val="212022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8074E-188A-47CC-8E9C-600D9ECD6E38}"/>
              </a:ext>
            </a:extLst>
          </p:cNvPr>
          <p:cNvSpPr txBox="1"/>
          <p:nvPr/>
        </p:nvSpPr>
        <p:spPr>
          <a:xfrm>
            <a:off x="997994" y="1562348"/>
            <a:ext cx="9667783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Don’t let one verse, taken out of context, </a:t>
            </a:r>
          </a:p>
          <a:p>
            <a:pPr algn="ctr"/>
            <a:r>
              <a:rPr lang="en-US" sz="3200" b="1" dirty="0"/>
              <a:t>destroy your life &amp; ministry.</a:t>
            </a:r>
          </a:p>
        </p:txBody>
      </p:sp>
    </p:spTree>
    <p:extLst>
      <p:ext uri="{BB962C8B-B14F-4D97-AF65-F5344CB8AC3E}">
        <p14:creationId xmlns:p14="http://schemas.microsoft.com/office/powerpoint/2010/main" val="3623489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D9F28E-5508-4898-9D4B-E448B6C351B1}"/>
              </a:ext>
            </a:extLst>
          </p:cNvPr>
          <p:cNvSpPr txBox="1"/>
          <p:nvPr/>
        </p:nvSpPr>
        <p:spPr>
          <a:xfrm>
            <a:off x="1624615" y="3293517"/>
            <a:ext cx="9232776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Though I am free and belong to no one, I have made myself a slave to everyone, to win as many as possible.</a:t>
            </a:r>
            <a:r>
              <a:rPr lang="en-US" sz="3600" b="1" i="0" dirty="0">
                <a:solidFill>
                  <a:srgbClr val="4D515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en-US" sz="3600" b="1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 Corinthians 9:19</a:t>
            </a:r>
            <a:endParaRPr lang="en-US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8074E-188A-47CC-8E9C-600D9ECD6E38}"/>
              </a:ext>
            </a:extLst>
          </p:cNvPr>
          <p:cNvSpPr txBox="1"/>
          <p:nvPr/>
        </p:nvSpPr>
        <p:spPr>
          <a:xfrm>
            <a:off x="971360" y="1706743"/>
            <a:ext cx="9667783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Don’t let one verse, taken out of context, </a:t>
            </a:r>
          </a:p>
          <a:p>
            <a:pPr algn="ctr"/>
            <a:r>
              <a:rPr lang="en-US" sz="3200" b="1" dirty="0"/>
              <a:t>destroy your life &amp; ministry.</a:t>
            </a:r>
          </a:p>
        </p:txBody>
      </p:sp>
    </p:spTree>
    <p:extLst>
      <p:ext uri="{BB962C8B-B14F-4D97-AF65-F5344CB8AC3E}">
        <p14:creationId xmlns:p14="http://schemas.microsoft.com/office/powerpoint/2010/main" val="1257188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D9F28E-5508-4898-9D4B-E448B6C351B1}"/>
              </a:ext>
            </a:extLst>
          </p:cNvPr>
          <p:cNvSpPr txBox="1"/>
          <p:nvPr/>
        </p:nvSpPr>
        <p:spPr>
          <a:xfrm>
            <a:off x="2274903" y="3275762"/>
            <a:ext cx="7642194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b="1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But Jesus would not entrust himself to them, for he knew all people.                 John 2:24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61694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5" name="Picture 4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997E30D7-5836-4D2A-B77A-D74BA40F2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84" y="-1"/>
            <a:ext cx="12852372" cy="7381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BF7234-1B12-4803-A669-DD2158AFFB87}"/>
              </a:ext>
            </a:extLst>
          </p:cNvPr>
          <p:cNvSpPr txBox="1"/>
          <p:nvPr/>
        </p:nvSpPr>
        <p:spPr>
          <a:xfrm>
            <a:off x="1144476" y="1149399"/>
            <a:ext cx="9996256" cy="41549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b="1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I can do nothing of Myself, </a:t>
            </a:r>
            <a:r>
              <a:rPr lang="en-US" sz="4400" b="1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indepently</a:t>
            </a:r>
            <a:r>
              <a:rPr lang="en-US" sz="4400" b="1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, of My own accord, but only as I am taught by God. As I hear, I judge, and My judgement is righteous, because I do not seek My own will, but only the will of the Father.                     John 5:30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59466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C0953-7780-45C4-826F-A00F8B4664D6}"/>
              </a:ext>
            </a:extLst>
          </p:cNvPr>
          <p:cNvSpPr txBox="1"/>
          <p:nvPr/>
        </p:nvSpPr>
        <p:spPr>
          <a:xfrm>
            <a:off x="1077893" y="3082782"/>
            <a:ext cx="9667783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How </a:t>
            </a:r>
            <a:r>
              <a:rPr lang="en-US" sz="6600" b="1" u="sng" dirty="0"/>
              <a:t>MISSION/VISION </a:t>
            </a:r>
            <a:r>
              <a:rPr lang="en-US" sz="6600" b="1" dirty="0"/>
              <a:t>serve as parameters.</a:t>
            </a:r>
          </a:p>
        </p:txBody>
      </p:sp>
    </p:spTree>
    <p:extLst>
      <p:ext uri="{BB962C8B-B14F-4D97-AF65-F5344CB8AC3E}">
        <p14:creationId xmlns:p14="http://schemas.microsoft.com/office/powerpoint/2010/main" val="1221563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2050" name="Picture 2" descr="Picture">
            <a:extLst>
              <a:ext uri="{FF2B5EF4-FFF2-40B4-BE49-F238E27FC236}">
                <a16:creationId xmlns:a16="http://schemas.microsoft.com/office/drawing/2014/main" id="{52D1C3B4-0570-4E6D-8361-C42DE0882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96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Path: Jones, Laurie Beth: Amazon.com: Books">
            <a:extLst>
              <a:ext uri="{FF2B5EF4-FFF2-40B4-BE49-F238E27FC236}">
                <a16:creationId xmlns:a16="http://schemas.microsoft.com/office/drawing/2014/main" id="{E623807B-80E2-48C3-BB42-F1B2F4CE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684">
            <a:off x="9198118" y="2803811"/>
            <a:ext cx="2718398" cy="36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78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E558E-383F-46E7-89AC-047B052D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0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30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C0953-7780-45C4-826F-A00F8B4664D6}"/>
              </a:ext>
            </a:extLst>
          </p:cNvPr>
          <p:cNvSpPr txBox="1"/>
          <p:nvPr/>
        </p:nvSpPr>
        <p:spPr>
          <a:xfrm>
            <a:off x="1024628" y="990967"/>
            <a:ext cx="9667783" cy="41549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PARAMETERS PREPARE YOU TO SAY </a:t>
            </a:r>
          </a:p>
          <a:p>
            <a:pPr algn="ctr"/>
            <a:r>
              <a:rPr lang="en-US" sz="6600" b="1" dirty="0"/>
              <a:t>YES TO GOD</a:t>
            </a:r>
          </a:p>
          <a:p>
            <a:pPr algn="ctr"/>
            <a:r>
              <a:rPr lang="en-US" sz="6600" b="1" dirty="0"/>
              <a:t>EVERY SINGLE TIME</a:t>
            </a:r>
          </a:p>
        </p:txBody>
      </p:sp>
    </p:spTree>
    <p:extLst>
      <p:ext uri="{BB962C8B-B14F-4D97-AF65-F5344CB8AC3E}">
        <p14:creationId xmlns:p14="http://schemas.microsoft.com/office/powerpoint/2010/main" val="3533512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5" name="Picture 4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997E30D7-5836-4D2A-B77A-D74BA40F2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84" y="-1"/>
            <a:ext cx="12852372" cy="7381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3752DE-26D8-4515-85CD-014B447D928A}"/>
              </a:ext>
            </a:extLst>
          </p:cNvPr>
          <p:cNvSpPr txBox="1"/>
          <p:nvPr/>
        </p:nvSpPr>
        <p:spPr>
          <a:xfrm>
            <a:off x="578897" y="797510"/>
            <a:ext cx="10288482" cy="5940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Auto-defaulted to standard parameters, with exceptions: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b="1" dirty="0"/>
              <a:t>Did not heal, teach, lead, </a:t>
            </a:r>
            <a:r>
              <a:rPr lang="en-US" sz="3200" b="1" dirty="0" err="1"/>
              <a:t>etc</a:t>
            </a:r>
            <a:r>
              <a:rPr lang="en-US" sz="3200" b="1" dirty="0"/>
              <a:t> until he had served as a carpenter for 30 years before starting His public ministry </a:t>
            </a:r>
            <a:r>
              <a:rPr lang="en-US" sz="1800" b="1" dirty="0"/>
              <a:t>(</a:t>
            </a:r>
            <a:r>
              <a:rPr lang="en-US" sz="1800" b="1" dirty="0" err="1"/>
              <a:t>ie</a:t>
            </a:r>
            <a:r>
              <a:rPr lang="en-US" sz="1800" b="1" dirty="0"/>
              <a:t> - was found by his parents teaching the scholars in </a:t>
            </a:r>
            <a:r>
              <a:rPr lang="en-US" sz="1800" b="1" dirty="0" err="1"/>
              <a:t>Jersulam</a:t>
            </a:r>
            <a:r>
              <a:rPr lang="en-US" sz="1800" b="1" dirty="0"/>
              <a:t>)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b="1" dirty="0"/>
              <a:t>Healed everyone who came by faith</a:t>
            </a:r>
            <a:r>
              <a:rPr lang="en-US" sz="3600" b="1" dirty="0"/>
              <a:t> </a:t>
            </a:r>
            <a:r>
              <a:rPr lang="en-US" sz="2000" b="1" dirty="0"/>
              <a:t>(but not at the Pool of </a:t>
            </a:r>
            <a:r>
              <a:rPr lang="en-US" sz="2000" b="1" dirty="0" err="1"/>
              <a:t>Shaloam</a:t>
            </a:r>
            <a:r>
              <a:rPr lang="en-US" sz="2000" b="1" dirty="0"/>
              <a:t>, there healing only one man, who seemed not to have faith; left the rest)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b="1" dirty="0"/>
              <a:t>Always available to crowds and individuals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(except when He</a:t>
            </a:r>
            <a:r>
              <a:rPr lang="en-US" sz="2000" b="1" i="0" dirty="0">
                <a:solidFill>
                  <a:srgbClr val="00132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often withdrew to the wilderness to pray. Luke 5:16)</a:t>
            </a:r>
            <a:endParaRPr lang="en-US" sz="3600" b="1" dirty="0"/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3200" b="1" dirty="0"/>
              <a:t>Said NO when it was outside the auto-default, but would switch to YES upon release </a:t>
            </a:r>
            <a:r>
              <a:rPr lang="en-US" sz="2000" b="1" dirty="0"/>
              <a:t>(1</a:t>
            </a:r>
            <a:r>
              <a:rPr lang="en-US" sz="2000" b="1" baseline="30000" dirty="0"/>
              <a:t>st</a:t>
            </a:r>
            <a:r>
              <a:rPr lang="en-US" sz="2000" b="1" dirty="0"/>
              <a:t> miracle - Wedding of Cana &amp; Gentile woman – vs. focus on the Jews)</a:t>
            </a:r>
          </a:p>
          <a:p>
            <a:pPr lvl="1" algn="just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53721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D9F28E-5508-4898-9D4B-E448B6C351B1}"/>
              </a:ext>
            </a:extLst>
          </p:cNvPr>
          <p:cNvSpPr txBox="1"/>
          <p:nvPr/>
        </p:nvSpPr>
        <p:spPr>
          <a:xfrm>
            <a:off x="994298" y="1935233"/>
            <a:ext cx="10564427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Every time I say </a:t>
            </a:r>
            <a:r>
              <a:rPr lang="en-US" sz="4000" b="1" i="0" u="sng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YES</a:t>
            </a:r>
            <a:r>
              <a:rPr lang="en-US" sz="4000" b="1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to something </a:t>
            </a:r>
          </a:p>
          <a:p>
            <a:pPr algn="ctr"/>
            <a:r>
              <a:rPr lang="en-US" sz="4000" b="1" dirty="0">
                <a:solidFill>
                  <a:srgbClr val="001320"/>
                </a:solidFill>
                <a:latin typeface="Roboto" panose="02000000000000000000" pitchFamily="2" charset="0"/>
              </a:rPr>
              <a:t>I have, in effect, said </a:t>
            </a:r>
            <a:r>
              <a:rPr lang="en-US" sz="4000" b="1" u="sng" dirty="0">
                <a:solidFill>
                  <a:srgbClr val="001320"/>
                </a:solidFill>
                <a:latin typeface="Roboto" panose="02000000000000000000" pitchFamily="2" charset="0"/>
              </a:rPr>
              <a:t>NO</a:t>
            </a:r>
            <a:r>
              <a:rPr lang="en-US" sz="4000" b="1" dirty="0">
                <a:solidFill>
                  <a:srgbClr val="001320"/>
                </a:solidFill>
                <a:latin typeface="Roboto" panose="02000000000000000000" pitchFamily="2" charset="0"/>
              </a:rPr>
              <a:t> to something else.</a:t>
            </a:r>
          </a:p>
          <a:p>
            <a:pPr algn="just"/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51E99-AC3A-4B9E-9180-10D35480A022}"/>
              </a:ext>
            </a:extLst>
          </p:cNvPr>
          <p:cNvSpPr txBox="1"/>
          <p:nvPr/>
        </p:nvSpPr>
        <p:spPr>
          <a:xfrm>
            <a:off x="994298" y="3547196"/>
            <a:ext cx="10564427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Every time I say </a:t>
            </a:r>
            <a:r>
              <a:rPr lang="en-US" sz="4000" b="1" i="0" u="sng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NO</a:t>
            </a:r>
            <a:r>
              <a:rPr lang="en-US" sz="4000" b="1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to something </a:t>
            </a:r>
          </a:p>
          <a:p>
            <a:pPr algn="ctr"/>
            <a:r>
              <a:rPr lang="en-US" sz="4000" b="1" dirty="0">
                <a:solidFill>
                  <a:srgbClr val="001320"/>
                </a:solidFill>
                <a:latin typeface="Roboto" panose="02000000000000000000" pitchFamily="2" charset="0"/>
              </a:rPr>
              <a:t>I have, in effect, said </a:t>
            </a:r>
            <a:r>
              <a:rPr lang="en-US" sz="4000" b="1" u="sng" dirty="0">
                <a:solidFill>
                  <a:srgbClr val="001320"/>
                </a:solidFill>
                <a:latin typeface="Roboto" panose="02000000000000000000" pitchFamily="2" charset="0"/>
              </a:rPr>
              <a:t>YES</a:t>
            </a:r>
            <a:r>
              <a:rPr lang="en-US" sz="4000" b="1" dirty="0">
                <a:solidFill>
                  <a:srgbClr val="001320"/>
                </a:solidFill>
                <a:latin typeface="Roboto" panose="02000000000000000000" pitchFamily="2" charset="0"/>
              </a:rPr>
              <a:t> to something else.</a:t>
            </a:r>
          </a:p>
          <a:p>
            <a:pPr algn="just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8664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D9F28E-5508-4898-9D4B-E448B6C351B1}"/>
              </a:ext>
            </a:extLst>
          </p:cNvPr>
          <p:cNvSpPr txBox="1"/>
          <p:nvPr/>
        </p:nvSpPr>
        <p:spPr>
          <a:xfrm>
            <a:off x="1634971" y="3338005"/>
            <a:ext cx="8922058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/>
              <a:t>I have placed the sand as a boundary for the sea, an eternal decree, so it cannot cross over it… Jeremiah 5:22a </a:t>
            </a:r>
          </a:p>
        </p:txBody>
      </p:sp>
    </p:spTree>
    <p:extLst>
      <p:ext uri="{BB962C8B-B14F-4D97-AF65-F5344CB8AC3E}">
        <p14:creationId xmlns:p14="http://schemas.microsoft.com/office/powerpoint/2010/main" val="3531247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05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C0953-7780-45C4-826F-A00F8B4664D6}"/>
              </a:ext>
            </a:extLst>
          </p:cNvPr>
          <p:cNvSpPr txBox="1"/>
          <p:nvPr/>
        </p:nvSpPr>
        <p:spPr>
          <a:xfrm>
            <a:off x="1051259" y="1859339"/>
            <a:ext cx="9667783" cy="31393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The goal is to </a:t>
            </a:r>
          </a:p>
          <a:p>
            <a:pPr algn="ctr"/>
            <a:r>
              <a:rPr lang="en-US" sz="6600" b="1" dirty="0"/>
              <a:t>say YES to God </a:t>
            </a:r>
          </a:p>
          <a:p>
            <a:pPr algn="ctr"/>
            <a:r>
              <a:rPr lang="en-US" sz="6600" b="1" dirty="0"/>
              <a:t>Every Single Time</a:t>
            </a:r>
          </a:p>
        </p:txBody>
      </p:sp>
    </p:spTree>
    <p:extLst>
      <p:ext uri="{BB962C8B-B14F-4D97-AF65-F5344CB8AC3E}">
        <p14:creationId xmlns:p14="http://schemas.microsoft.com/office/powerpoint/2010/main" val="4077648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5" name="Picture 4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997E30D7-5836-4D2A-B77A-D74BA40F2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84" y="-1"/>
            <a:ext cx="12852372" cy="7381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803E0E-D1D6-45DF-A887-6FF3ABFC5D3D}"/>
              </a:ext>
            </a:extLst>
          </p:cNvPr>
          <p:cNvSpPr txBox="1"/>
          <p:nvPr/>
        </p:nvSpPr>
        <p:spPr>
          <a:xfrm>
            <a:off x="749419" y="597035"/>
            <a:ext cx="9939296" cy="63709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Field Work</a:t>
            </a:r>
          </a:p>
          <a:p>
            <a:endParaRPr lang="en-US" sz="4400" b="1" u="sng" dirty="0"/>
          </a:p>
          <a:p>
            <a:pPr marL="514350" indent="-514350">
              <a:buAutoNum type="arabicPeriod"/>
            </a:pPr>
            <a:r>
              <a:rPr lang="en-US" sz="3200" b="1" dirty="0"/>
              <a:t>From your brainstormed list, enter the *starred items into the left column of your graph as “categories.”</a:t>
            </a:r>
          </a:p>
          <a:p>
            <a:pPr marL="514350" indent="-514350">
              <a:buAutoNum type="arabicPeriod"/>
            </a:pPr>
            <a:r>
              <a:rPr lang="en-US" sz="3200" b="1" dirty="0"/>
              <a:t>Clarify your parameter needs by listing specific types of requests, inquiries, calls, invitations, emergencies, pleas, ideas, time investments and so on, to the right of each category head.</a:t>
            </a:r>
          </a:p>
          <a:p>
            <a:pPr marL="514350" indent="-514350">
              <a:buAutoNum type="arabicPeriod"/>
            </a:pPr>
            <a:r>
              <a:rPr lang="en-US" sz="3200" b="1" dirty="0"/>
              <a:t>Prayerfully determine a baseline, auto-default parameter statement for each.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09717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87CA32F-C685-4153-BAFE-A40994C8F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1D5F-289D-4457-9319-443DEB6C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</p:spTree>
    <p:extLst>
      <p:ext uri="{BB962C8B-B14F-4D97-AF65-F5344CB8AC3E}">
        <p14:creationId xmlns:p14="http://schemas.microsoft.com/office/powerpoint/2010/main" val="2560613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5" name="Picture 4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997E30D7-5836-4D2A-B77A-D74BA40F2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84" y="-1"/>
            <a:ext cx="12852372" cy="738187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90F812-0BFB-42BB-B5C7-AE5950A9F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185498"/>
              </p:ext>
            </p:extLst>
          </p:nvPr>
        </p:nvGraphicFramePr>
        <p:xfrm>
          <a:off x="1025370" y="1583053"/>
          <a:ext cx="9863092" cy="3691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062">
                  <a:extLst>
                    <a:ext uri="{9D8B030D-6E8A-4147-A177-3AD203B41FA5}">
                      <a16:colId xmlns:a16="http://schemas.microsoft.com/office/drawing/2014/main" val="2887901524"/>
                    </a:ext>
                  </a:extLst>
                </a:gridCol>
                <a:gridCol w="1669869">
                  <a:extLst>
                    <a:ext uri="{9D8B030D-6E8A-4147-A177-3AD203B41FA5}">
                      <a16:colId xmlns:a16="http://schemas.microsoft.com/office/drawing/2014/main" val="4162137720"/>
                    </a:ext>
                  </a:extLst>
                </a:gridCol>
                <a:gridCol w="1539064">
                  <a:extLst>
                    <a:ext uri="{9D8B030D-6E8A-4147-A177-3AD203B41FA5}">
                      <a16:colId xmlns:a16="http://schemas.microsoft.com/office/drawing/2014/main" val="1794713884"/>
                    </a:ext>
                  </a:extLst>
                </a:gridCol>
                <a:gridCol w="1377668">
                  <a:extLst>
                    <a:ext uri="{9D8B030D-6E8A-4147-A177-3AD203B41FA5}">
                      <a16:colId xmlns:a16="http://schemas.microsoft.com/office/drawing/2014/main" val="1416907220"/>
                    </a:ext>
                  </a:extLst>
                </a:gridCol>
                <a:gridCol w="1273236">
                  <a:extLst>
                    <a:ext uri="{9D8B030D-6E8A-4147-A177-3AD203B41FA5}">
                      <a16:colId xmlns:a16="http://schemas.microsoft.com/office/drawing/2014/main" val="2155662399"/>
                    </a:ext>
                  </a:extLst>
                </a:gridCol>
                <a:gridCol w="1426193">
                  <a:extLst>
                    <a:ext uri="{9D8B030D-6E8A-4147-A177-3AD203B41FA5}">
                      <a16:colId xmlns:a16="http://schemas.microsoft.com/office/drawing/2014/main" val="354868971"/>
                    </a:ext>
                  </a:extLst>
                </a:gridCol>
              </a:tblGrid>
              <a:tr h="5312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Categories</a:t>
                      </a:r>
                      <a:endParaRPr lang="en-US" sz="2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89181"/>
                  </a:ext>
                </a:extLst>
              </a:tr>
              <a:tr h="4525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Audience Types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Christian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Business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Gov/NGO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Adults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Children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3179688"/>
                  </a:ext>
                </a:extLst>
              </a:tr>
              <a:tr h="6384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Location/Distance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Virtual Only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Local + 2 hours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Drive + overnight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Fly USA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Fly Global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090501"/>
                  </a:ext>
                </a:extLst>
              </a:tr>
              <a:tr h="639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Remuneration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Free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Love Offering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Work w/Budget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Fee Structure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Donations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Sponsors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Grants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Contracts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451127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Financial Investments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Training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Assistant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Marketing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Wardrobe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25294"/>
                  </a:ext>
                </a:extLst>
              </a:tr>
              <a:tr h="5976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Time / Hours to…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PMs / Calls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Emails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Social Pongs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Interviews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Proposals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Preparation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Meetings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Trainings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Interviews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PPTs Handouts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Travel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76157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B93D904-A4C0-4373-8030-96B09F651CA8}"/>
              </a:ext>
            </a:extLst>
          </p:cNvPr>
          <p:cNvSpPr txBox="1"/>
          <p:nvPr/>
        </p:nvSpPr>
        <p:spPr>
          <a:xfrm>
            <a:off x="0" y="288505"/>
            <a:ext cx="11913833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Example: Speaking Parameters</a:t>
            </a:r>
          </a:p>
        </p:txBody>
      </p:sp>
    </p:spTree>
    <p:extLst>
      <p:ext uri="{BB962C8B-B14F-4D97-AF65-F5344CB8AC3E}">
        <p14:creationId xmlns:p14="http://schemas.microsoft.com/office/powerpoint/2010/main" val="204624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5" name="Picture 4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997E30D7-5836-4D2A-B77A-D74BA40F2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84" y="-1"/>
            <a:ext cx="12852372" cy="7381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93D904-A4C0-4373-8030-96B09F651CA8}"/>
              </a:ext>
            </a:extLst>
          </p:cNvPr>
          <p:cNvSpPr txBox="1"/>
          <p:nvPr/>
        </p:nvSpPr>
        <p:spPr>
          <a:xfrm>
            <a:off x="0" y="288505"/>
            <a:ext cx="11913833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Clarify Each Default Boundary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67D90E-01A6-4FE2-89FE-C9F6E8FF6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027194"/>
              </p:ext>
            </p:extLst>
          </p:nvPr>
        </p:nvGraphicFramePr>
        <p:xfrm>
          <a:off x="1025370" y="1583053"/>
          <a:ext cx="9863092" cy="4565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062">
                  <a:extLst>
                    <a:ext uri="{9D8B030D-6E8A-4147-A177-3AD203B41FA5}">
                      <a16:colId xmlns:a16="http://schemas.microsoft.com/office/drawing/2014/main" val="2887901524"/>
                    </a:ext>
                  </a:extLst>
                </a:gridCol>
                <a:gridCol w="1669869">
                  <a:extLst>
                    <a:ext uri="{9D8B030D-6E8A-4147-A177-3AD203B41FA5}">
                      <a16:colId xmlns:a16="http://schemas.microsoft.com/office/drawing/2014/main" val="4162137720"/>
                    </a:ext>
                  </a:extLst>
                </a:gridCol>
                <a:gridCol w="1539064">
                  <a:extLst>
                    <a:ext uri="{9D8B030D-6E8A-4147-A177-3AD203B41FA5}">
                      <a16:colId xmlns:a16="http://schemas.microsoft.com/office/drawing/2014/main" val="1794713884"/>
                    </a:ext>
                  </a:extLst>
                </a:gridCol>
                <a:gridCol w="1377668">
                  <a:extLst>
                    <a:ext uri="{9D8B030D-6E8A-4147-A177-3AD203B41FA5}">
                      <a16:colId xmlns:a16="http://schemas.microsoft.com/office/drawing/2014/main" val="1416907220"/>
                    </a:ext>
                  </a:extLst>
                </a:gridCol>
                <a:gridCol w="1273236">
                  <a:extLst>
                    <a:ext uri="{9D8B030D-6E8A-4147-A177-3AD203B41FA5}">
                      <a16:colId xmlns:a16="http://schemas.microsoft.com/office/drawing/2014/main" val="2155662399"/>
                    </a:ext>
                  </a:extLst>
                </a:gridCol>
                <a:gridCol w="1426193">
                  <a:extLst>
                    <a:ext uri="{9D8B030D-6E8A-4147-A177-3AD203B41FA5}">
                      <a16:colId xmlns:a16="http://schemas.microsoft.com/office/drawing/2014/main" val="354868971"/>
                    </a:ext>
                  </a:extLst>
                </a:gridCol>
              </a:tblGrid>
              <a:tr h="5312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Categories</a:t>
                      </a:r>
                      <a:endParaRPr lang="en-US" sz="2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89181"/>
                  </a:ext>
                </a:extLst>
              </a:tr>
              <a:tr h="842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Audience Types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*Christian – Mostly Women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Business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Gov/NGO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Adults --  Mostly women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Children</a:t>
                      </a:r>
                      <a:endParaRPr lang="en-US" sz="1600" strike="sng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3179688"/>
                  </a:ext>
                </a:extLst>
              </a:tr>
              <a:tr h="899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Location/Distance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Virtual: Up to 1x/day, 3 days/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wk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Local + US Travel: Max 2/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</a:t>
                      </a: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Drive + overnight (see left)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Fly USA: Up to 1x/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Fly Global: Up to 3x/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yr</a:t>
                      </a: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(= 2 USA)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090501"/>
                  </a:ext>
                </a:extLst>
              </a:tr>
              <a:tr h="639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Remuneration: Must include travel exp 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reimb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Free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Love Offering</a:t>
                      </a:r>
                      <a:endParaRPr lang="en-US" sz="1600" strike="sng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Work w/Budget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Fee Structure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Donation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Sponsor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Grants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Contracts</a:t>
                      </a:r>
                      <a:endParaRPr lang="en-US" sz="1600" strike="sng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451127"/>
                  </a:ext>
                </a:extLst>
              </a:tr>
              <a:tr h="884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Financial Investments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Training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Coaching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$500/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mo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Assistant: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$200/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wk</a:t>
                      </a: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Marketing: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Mostly WOM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$100/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mo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Wardrobe: NA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25294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Time / Hours to…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PMs / Calls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Emails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Social Pongs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Interviews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Proposals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Preparation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Meetings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Trainings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Interviews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PPTs Handouts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Travel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761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1635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5" name="Picture 4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997E30D7-5836-4D2A-B77A-D74BA40F2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84" y="-1"/>
            <a:ext cx="12852372" cy="7381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93D904-A4C0-4373-8030-96B09F651CA8}"/>
              </a:ext>
            </a:extLst>
          </p:cNvPr>
          <p:cNvSpPr txBox="1"/>
          <p:nvPr/>
        </p:nvSpPr>
        <p:spPr>
          <a:xfrm>
            <a:off x="-213064" y="149303"/>
            <a:ext cx="11913833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Identify Hot Spots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67D90E-01A6-4FE2-89FE-C9F6E8FF6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227506"/>
              </p:ext>
            </p:extLst>
          </p:nvPr>
        </p:nvGraphicFramePr>
        <p:xfrm>
          <a:off x="1016492" y="1618563"/>
          <a:ext cx="9863092" cy="4529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062">
                  <a:extLst>
                    <a:ext uri="{9D8B030D-6E8A-4147-A177-3AD203B41FA5}">
                      <a16:colId xmlns:a16="http://schemas.microsoft.com/office/drawing/2014/main" val="2887901524"/>
                    </a:ext>
                  </a:extLst>
                </a:gridCol>
                <a:gridCol w="1669869">
                  <a:extLst>
                    <a:ext uri="{9D8B030D-6E8A-4147-A177-3AD203B41FA5}">
                      <a16:colId xmlns:a16="http://schemas.microsoft.com/office/drawing/2014/main" val="4162137720"/>
                    </a:ext>
                  </a:extLst>
                </a:gridCol>
                <a:gridCol w="1539064">
                  <a:extLst>
                    <a:ext uri="{9D8B030D-6E8A-4147-A177-3AD203B41FA5}">
                      <a16:colId xmlns:a16="http://schemas.microsoft.com/office/drawing/2014/main" val="1794713884"/>
                    </a:ext>
                  </a:extLst>
                </a:gridCol>
                <a:gridCol w="1377668">
                  <a:extLst>
                    <a:ext uri="{9D8B030D-6E8A-4147-A177-3AD203B41FA5}">
                      <a16:colId xmlns:a16="http://schemas.microsoft.com/office/drawing/2014/main" val="1416907220"/>
                    </a:ext>
                  </a:extLst>
                </a:gridCol>
                <a:gridCol w="1273236">
                  <a:extLst>
                    <a:ext uri="{9D8B030D-6E8A-4147-A177-3AD203B41FA5}">
                      <a16:colId xmlns:a16="http://schemas.microsoft.com/office/drawing/2014/main" val="2155662399"/>
                    </a:ext>
                  </a:extLst>
                </a:gridCol>
                <a:gridCol w="1426193">
                  <a:extLst>
                    <a:ext uri="{9D8B030D-6E8A-4147-A177-3AD203B41FA5}">
                      <a16:colId xmlns:a16="http://schemas.microsoft.com/office/drawing/2014/main" val="354868971"/>
                    </a:ext>
                  </a:extLst>
                </a:gridCol>
              </a:tblGrid>
              <a:tr h="5312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Categories</a:t>
                      </a:r>
                      <a:endParaRPr lang="en-US" sz="2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89181"/>
                  </a:ext>
                </a:extLst>
              </a:tr>
              <a:tr h="4525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Audience Types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*Christian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Business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Gov/NGO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Adults: Mostly women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Children</a:t>
                      </a:r>
                      <a:endParaRPr lang="en-US" sz="1600" strike="sng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3179688"/>
                  </a:ext>
                </a:extLst>
              </a:tr>
              <a:tr h="899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Location/Distance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Virtual: Up to 1x/day, 3 days/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wk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Local + US Travel: Max 2/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</a:t>
                      </a: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Drive + overnight (see left)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Fly USA: Up to 1x/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Fly Global: Up to 3x/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yr</a:t>
                      </a: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(= 2 USA)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090501"/>
                  </a:ext>
                </a:extLst>
              </a:tr>
              <a:tr h="639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Remuneration: Must include travel exp 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reimb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Free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Love Offering</a:t>
                      </a:r>
                      <a:endParaRPr lang="en-US" sz="1600" strike="sng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Work w/Budget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Fee Structure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$ Amts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Donation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Sponsor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Grants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Contracts</a:t>
                      </a:r>
                      <a:endParaRPr lang="en-US" sz="1600" strike="sng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451127"/>
                  </a:ext>
                </a:extLst>
              </a:tr>
              <a:tr h="9225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Financial Investments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Training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Coaching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$500/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mo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Assistant: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$200/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wk</a:t>
                      </a: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Marketing: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Mostly WOM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$100/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mo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Wardrobe: NA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25294"/>
                  </a:ext>
                </a:extLst>
              </a:tr>
              <a:tr h="4112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Time / Hours to…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PMs / Calls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Emails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Social Pongs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Interviews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Proposals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Preparation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Meetings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Trainings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Interviews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PPTs Handouts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Travel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761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859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E558E-383F-46E7-89AC-047B052D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0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9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3" name="Picture 2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4BFB7CCE-494E-4CA8-8CA6-C86E34030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719702" cy="7305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25AEE-6EC4-46AB-8B09-F6FFFF6BB700}"/>
              </a:ext>
            </a:extLst>
          </p:cNvPr>
          <p:cNvSpPr txBox="1"/>
          <p:nvPr/>
        </p:nvSpPr>
        <p:spPr>
          <a:xfrm>
            <a:off x="6568555" y="4412287"/>
            <a:ext cx="5623445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Confidence to</a:t>
            </a:r>
          </a:p>
          <a:p>
            <a:pPr algn="ctr"/>
            <a:r>
              <a:rPr lang="en-US" sz="6600" b="1" dirty="0"/>
              <a:t>Invest It All!</a:t>
            </a:r>
          </a:p>
        </p:txBody>
      </p:sp>
    </p:spTree>
    <p:extLst>
      <p:ext uri="{BB962C8B-B14F-4D97-AF65-F5344CB8AC3E}">
        <p14:creationId xmlns:p14="http://schemas.microsoft.com/office/powerpoint/2010/main" val="18638769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5" name="Picture 4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997E30D7-5836-4D2A-B77A-D74BA40F2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84" y="-1"/>
            <a:ext cx="12852372" cy="7381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93D904-A4C0-4373-8030-96B09F651CA8}"/>
              </a:ext>
            </a:extLst>
          </p:cNvPr>
          <p:cNvSpPr txBox="1"/>
          <p:nvPr/>
        </p:nvSpPr>
        <p:spPr>
          <a:xfrm>
            <a:off x="-213064" y="149303"/>
            <a:ext cx="11913833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Identify Hot Spots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67D90E-01A6-4FE2-89FE-C9F6E8FF659A}"/>
              </a:ext>
            </a:extLst>
          </p:cNvPr>
          <p:cNvGraphicFramePr>
            <a:graphicFrameLocks noGrp="1"/>
          </p:cNvGraphicFramePr>
          <p:nvPr/>
        </p:nvGraphicFramePr>
        <p:xfrm>
          <a:off x="1016492" y="1618563"/>
          <a:ext cx="9863092" cy="4529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062">
                  <a:extLst>
                    <a:ext uri="{9D8B030D-6E8A-4147-A177-3AD203B41FA5}">
                      <a16:colId xmlns:a16="http://schemas.microsoft.com/office/drawing/2014/main" val="2887901524"/>
                    </a:ext>
                  </a:extLst>
                </a:gridCol>
                <a:gridCol w="1669869">
                  <a:extLst>
                    <a:ext uri="{9D8B030D-6E8A-4147-A177-3AD203B41FA5}">
                      <a16:colId xmlns:a16="http://schemas.microsoft.com/office/drawing/2014/main" val="4162137720"/>
                    </a:ext>
                  </a:extLst>
                </a:gridCol>
                <a:gridCol w="1539064">
                  <a:extLst>
                    <a:ext uri="{9D8B030D-6E8A-4147-A177-3AD203B41FA5}">
                      <a16:colId xmlns:a16="http://schemas.microsoft.com/office/drawing/2014/main" val="1794713884"/>
                    </a:ext>
                  </a:extLst>
                </a:gridCol>
                <a:gridCol w="1377668">
                  <a:extLst>
                    <a:ext uri="{9D8B030D-6E8A-4147-A177-3AD203B41FA5}">
                      <a16:colId xmlns:a16="http://schemas.microsoft.com/office/drawing/2014/main" val="1416907220"/>
                    </a:ext>
                  </a:extLst>
                </a:gridCol>
                <a:gridCol w="1273236">
                  <a:extLst>
                    <a:ext uri="{9D8B030D-6E8A-4147-A177-3AD203B41FA5}">
                      <a16:colId xmlns:a16="http://schemas.microsoft.com/office/drawing/2014/main" val="2155662399"/>
                    </a:ext>
                  </a:extLst>
                </a:gridCol>
                <a:gridCol w="1426193">
                  <a:extLst>
                    <a:ext uri="{9D8B030D-6E8A-4147-A177-3AD203B41FA5}">
                      <a16:colId xmlns:a16="http://schemas.microsoft.com/office/drawing/2014/main" val="354868971"/>
                    </a:ext>
                  </a:extLst>
                </a:gridCol>
              </a:tblGrid>
              <a:tr h="5312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Categories</a:t>
                      </a:r>
                      <a:endParaRPr lang="en-US" sz="2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89181"/>
                  </a:ext>
                </a:extLst>
              </a:tr>
              <a:tr h="4525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Audience Types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*Christian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Business</a:t>
                      </a:r>
                      <a:endParaRPr lang="en-US" sz="16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Gov/NGO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Adults: Mostly women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Children</a:t>
                      </a:r>
                      <a:endParaRPr lang="en-US" sz="1600" strike="sng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3179688"/>
                  </a:ext>
                </a:extLst>
              </a:tr>
              <a:tr h="899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Location/Distance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Virtual: Up to 1x/day, 3 days/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wk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Local + US Travel: Max 2/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</a:t>
                      </a: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Drive + overnight (see left)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Fly USA: Up to 1x/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Fly Global: Up to 3x/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yr</a:t>
                      </a: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(= 2 USA)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090501"/>
                  </a:ext>
                </a:extLst>
              </a:tr>
              <a:tr h="639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Remuneration: Must include travel exp 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reimb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Free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Love Offering</a:t>
                      </a:r>
                      <a:endParaRPr lang="en-US" sz="1600" strike="sng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Work w/Budget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Fee Structure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$ Amts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Donation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Sponsor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Grants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Contracts</a:t>
                      </a:r>
                      <a:endParaRPr lang="en-US" sz="1600" strike="sng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451127"/>
                  </a:ext>
                </a:extLst>
              </a:tr>
              <a:tr h="9225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Financial Investments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Training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Coaching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$500/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mo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Assistant: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$200/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wk</a:t>
                      </a: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Marketing: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Mostly WOM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$100/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mo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Wardrobe: NA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25294"/>
                  </a:ext>
                </a:extLst>
              </a:tr>
              <a:tr h="4112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Time / Hours to…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PMs / Calls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Emails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Social Pongs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Interviews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Proposals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Preparation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Meetings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Trainings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Interviews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PPTs Handouts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Travel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761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286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5" name="Picture 4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997E30D7-5836-4D2A-B77A-D74BA40F2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84" y="-1"/>
            <a:ext cx="12852372" cy="7381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93D904-A4C0-4373-8030-96B09F651CA8}"/>
              </a:ext>
            </a:extLst>
          </p:cNvPr>
          <p:cNvSpPr txBox="1"/>
          <p:nvPr/>
        </p:nvSpPr>
        <p:spPr>
          <a:xfrm>
            <a:off x="816755" y="250930"/>
            <a:ext cx="11913833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b="1" dirty="0"/>
              <a:t>Example of Niching WAY Down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67D90E-01A6-4FE2-89FE-C9F6E8FF6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85922"/>
              </p:ext>
            </p:extLst>
          </p:nvPr>
        </p:nvGraphicFramePr>
        <p:xfrm>
          <a:off x="594805" y="1590102"/>
          <a:ext cx="11319028" cy="3969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7474">
                  <a:extLst>
                    <a:ext uri="{9D8B030D-6E8A-4147-A177-3AD203B41FA5}">
                      <a16:colId xmlns:a16="http://schemas.microsoft.com/office/drawing/2014/main" val="2887901524"/>
                    </a:ext>
                  </a:extLst>
                </a:gridCol>
                <a:gridCol w="1916366">
                  <a:extLst>
                    <a:ext uri="{9D8B030D-6E8A-4147-A177-3AD203B41FA5}">
                      <a16:colId xmlns:a16="http://schemas.microsoft.com/office/drawing/2014/main" val="4162137720"/>
                    </a:ext>
                  </a:extLst>
                </a:gridCol>
                <a:gridCol w="1766252">
                  <a:extLst>
                    <a:ext uri="{9D8B030D-6E8A-4147-A177-3AD203B41FA5}">
                      <a16:colId xmlns:a16="http://schemas.microsoft.com/office/drawing/2014/main" val="1794713884"/>
                    </a:ext>
                  </a:extLst>
                </a:gridCol>
                <a:gridCol w="1581032">
                  <a:extLst>
                    <a:ext uri="{9D8B030D-6E8A-4147-A177-3AD203B41FA5}">
                      <a16:colId xmlns:a16="http://schemas.microsoft.com/office/drawing/2014/main" val="1416907220"/>
                    </a:ext>
                  </a:extLst>
                </a:gridCol>
                <a:gridCol w="1695232">
                  <a:extLst>
                    <a:ext uri="{9D8B030D-6E8A-4147-A177-3AD203B41FA5}">
                      <a16:colId xmlns:a16="http://schemas.microsoft.com/office/drawing/2014/main" val="2155662399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3548689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Categories</a:t>
                      </a:r>
                      <a:endParaRPr lang="en-US" sz="2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89181"/>
                  </a:ext>
                </a:extLst>
              </a:tr>
              <a:tr h="7187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PMs / Calls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trike="sng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3179688"/>
                  </a:ext>
                </a:extLst>
              </a:tr>
              <a:tr h="790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Emails / Support Forms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090501"/>
                  </a:ext>
                </a:extLst>
              </a:tr>
              <a:tr h="639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Social Pongs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trike="sng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451127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Proposals / Prep Time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25294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PPTs / Handouts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761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7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3" name="Picture 2" descr="A picture containing text, water sport, sport, swimming&#10;&#10;Description automatically generated">
            <a:extLst>
              <a:ext uri="{FF2B5EF4-FFF2-40B4-BE49-F238E27FC236}">
                <a16:creationId xmlns:a16="http://schemas.microsoft.com/office/drawing/2014/main" id="{68AA3437-25EC-46A5-8E72-A78EF127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32" y="-133480"/>
            <a:ext cx="12298532" cy="69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35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DEBB53-5EA0-488C-860E-8FF2B517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08B25AF-EC89-4FBA-BEA3-6FCBCFEC5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76" y="136525"/>
            <a:ext cx="6824424" cy="10736077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20BAFD31-0439-48FA-8C86-0D4F78AD4318}"/>
              </a:ext>
            </a:extLst>
          </p:cNvPr>
          <p:cNvSpPr txBox="1">
            <a:spLocks/>
          </p:cNvSpPr>
          <p:nvPr/>
        </p:nvSpPr>
        <p:spPr>
          <a:xfrm>
            <a:off x="390525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2022 @ www.Marnie.com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DE8A4-D2BF-4EFB-9794-D1610540E46F}"/>
              </a:ext>
            </a:extLst>
          </p:cNvPr>
          <p:cNvSpPr txBox="1"/>
          <p:nvPr/>
        </p:nvSpPr>
        <p:spPr>
          <a:xfrm>
            <a:off x="430738" y="890171"/>
            <a:ext cx="58036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latin typeface="Roboto" panose="02000000000000000000" pitchFamily="2" charset="0"/>
                <a:ea typeface="Roboto" panose="02000000000000000000" pitchFamily="2" charset="0"/>
              </a:rPr>
              <a:t>ONLY GOD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47A79-92E2-479E-945D-9FDBE6B79A97}"/>
              </a:ext>
            </a:extLst>
          </p:cNvPr>
          <p:cNvSpPr txBox="1"/>
          <p:nvPr/>
        </p:nvSpPr>
        <p:spPr>
          <a:xfrm>
            <a:off x="473285" y="5629275"/>
            <a:ext cx="6276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Cross reference of OT/NT promises, predictions &amp;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</a:rPr>
              <a:t>truthes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21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D549BC-18B9-4959-87ED-99CF3135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2A91F61-C6DB-48E2-84EB-F4092428F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18521"/>
            <a:ext cx="12449175" cy="195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641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3" name="Picture 2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4BFB7CCE-494E-4CA8-8CA6-C86E34030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9702" cy="7305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25AEE-6EC4-46AB-8B09-F6FFFF6BB700}"/>
              </a:ext>
            </a:extLst>
          </p:cNvPr>
          <p:cNvSpPr txBox="1"/>
          <p:nvPr/>
        </p:nvSpPr>
        <p:spPr>
          <a:xfrm>
            <a:off x="6770703" y="905606"/>
            <a:ext cx="5623445" cy="61863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/>
              <a:t>Joyfully</a:t>
            </a:r>
          </a:p>
          <a:p>
            <a:pPr algn="r"/>
            <a:r>
              <a:rPr lang="en-US" sz="6600" b="1" dirty="0"/>
              <a:t>Explore </a:t>
            </a:r>
          </a:p>
          <a:p>
            <a:pPr algn="r"/>
            <a:r>
              <a:rPr lang="en-US" sz="6600" b="1" dirty="0"/>
              <a:t>Your</a:t>
            </a:r>
          </a:p>
          <a:p>
            <a:pPr algn="r"/>
            <a:r>
              <a:rPr lang="en-US" sz="6600" b="1" dirty="0"/>
              <a:t> God-Given</a:t>
            </a:r>
          </a:p>
          <a:p>
            <a:pPr algn="r"/>
            <a:r>
              <a:rPr lang="en-US" sz="6600" b="1" dirty="0"/>
              <a:t>Default Parameters</a:t>
            </a:r>
          </a:p>
        </p:txBody>
      </p:sp>
    </p:spTree>
    <p:extLst>
      <p:ext uri="{BB962C8B-B14F-4D97-AF65-F5344CB8AC3E}">
        <p14:creationId xmlns:p14="http://schemas.microsoft.com/office/powerpoint/2010/main" val="94811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116F69-20AA-4D34-8F45-BF69106E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pic>
        <p:nvPicPr>
          <p:cNvPr id="3" name="Picture 2" descr="A group of people running on a track&#10;&#10;Description automatically generated with medium confidence">
            <a:extLst>
              <a:ext uri="{FF2B5EF4-FFF2-40B4-BE49-F238E27FC236}">
                <a16:creationId xmlns:a16="http://schemas.microsoft.com/office/drawing/2014/main" id="{17637D7E-B6DE-42DC-8745-62212AA33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6526"/>
            <a:ext cx="12675479" cy="7280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09C3CE-F529-4C6E-8A31-71CED8147A72}"/>
              </a:ext>
            </a:extLst>
          </p:cNvPr>
          <p:cNvSpPr txBox="1"/>
          <p:nvPr/>
        </p:nvSpPr>
        <p:spPr>
          <a:xfrm>
            <a:off x="0" y="5574089"/>
            <a:ext cx="12675478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Run hard when it’s time</a:t>
            </a:r>
          </a:p>
        </p:txBody>
      </p:sp>
    </p:spTree>
    <p:extLst>
      <p:ext uri="{BB962C8B-B14F-4D97-AF65-F5344CB8AC3E}">
        <p14:creationId xmlns:p14="http://schemas.microsoft.com/office/powerpoint/2010/main" val="22402640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116F69-20AA-4D34-8F45-BF69106E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 @ www.Marnie.com</a:t>
            </a:r>
          </a:p>
        </p:txBody>
      </p:sp>
      <p:pic>
        <p:nvPicPr>
          <p:cNvPr id="3" name="Picture 2" descr="A picture containing water, outdoor, beach&#10;&#10;Description automatically generated">
            <a:extLst>
              <a:ext uri="{FF2B5EF4-FFF2-40B4-BE49-F238E27FC236}">
                <a16:creationId xmlns:a16="http://schemas.microsoft.com/office/drawing/2014/main" id="{BEEDF071-3118-450D-91EB-041FECB08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32" y="0"/>
            <a:ext cx="1229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71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5" name="Picture 4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997E30D7-5836-4D2A-B77A-D74BA40F2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84" y="-1"/>
            <a:ext cx="12852372" cy="7381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93D904-A4C0-4373-8030-96B09F651CA8}"/>
              </a:ext>
            </a:extLst>
          </p:cNvPr>
          <p:cNvSpPr txBox="1"/>
          <p:nvPr/>
        </p:nvSpPr>
        <p:spPr>
          <a:xfrm>
            <a:off x="816755" y="-162503"/>
            <a:ext cx="11913833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b="1" dirty="0"/>
              <a:t>Example: Ministry Time </a:t>
            </a:r>
            <a:r>
              <a:rPr lang="en-US" sz="6600" b="1" dirty="0" err="1"/>
              <a:t>Mgmt</a:t>
            </a:r>
            <a:endParaRPr lang="en-US" sz="6600" b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67D90E-01A6-4FE2-89FE-C9F6E8FF6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85700"/>
              </p:ext>
            </p:extLst>
          </p:nvPr>
        </p:nvGraphicFramePr>
        <p:xfrm>
          <a:off x="594805" y="782990"/>
          <a:ext cx="11319028" cy="6049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7474">
                  <a:extLst>
                    <a:ext uri="{9D8B030D-6E8A-4147-A177-3AD203B41FA5}">
                      <a16:colId xmlns:a16="http://schemas.microsoft.com/office/drawing/2014/main" val="2887901524"/>
                    </a:ext>
                  </a:extLst>
                </a:gridCol>
                <a:gridCol w="1916366">
                  <a:extLst>
                    <a:ext uri="{9D8B030D-6E8A-4147-A177-3AD203B41FA5}">
                      <a16:colId xmlns:a16="http://schemas.microsoft.com/office/drawing/2014/main" val="4162137720"/>
                    </a:ext>
                  </a:extLst>
                </a:gridCol>
                <a:gridCol w="1766252">
                  <a:extLst>
                    <a:ext uri="{9D8B030D-6E8A-4147-A177-3AD203B41FA5}">
                      <a16:colId xmlns:a16="http://schemas.microsoft.com/office/drawing/2014/main" val="1794713884"/>
                    </a:ext>
                  </a:extLst>
                </a:gridCol>
                <a:gridCol w="1581032">
                  <a:extLst>
                    <a:ext uri="{9D8B030D-6E8A-4147-A177-3AD203B41FA5}">
                      <a16:colId xmlns:a16="http://schemas.microsoft.com/office/drawing/2014/main" val="1416907220"/>
                    </a:ext>
                  </a:extLst>
                </a:gridCol>
                <a:gridCol w="1695232">
                  <a:extLst>
                    <a:ext uri="{9D8B030D-6E8A-4147-A177-3AD203B41FA5}">
                      <a16:colId xmlns:a16="http://schemas.microsoft.com/office/drawing/2014/main" val="2155662399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354868971"/>
                    </a:ext>
                  </a:extLst>
                </a:gridCol>
              </a:tblGrid>
              <a:tr h="5312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Categories</a:t>
                      </a:r>
                      <a:endParaRPr lang="en-US" sz="2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89181"/>
                  </a:ext>
                </a:extLst>
              </a:tr>
              <a:tr h="1144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PMs / Calls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PMs – as avail, between sessions/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meetings/projects OR every 20 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Calls – Always to VM unless available for 20 minutes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Think like taking shifts in the ER vs. 24x7x365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trike="sng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3179688"/>
                  </a:ext>
                </a:extLst>
              </a:tr>
              <a:tr h="11400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Emails / Support Forms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Emails - as avail, between sessions/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meetings/projects OR every 4 hours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Email Standard: Empty in box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Support Forms: 1x AM, 1x end of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Set the expectation of a time lapse prior to response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Think like the  President or 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Famous Person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090501"/>
                  </a:ext>
                </a:extLst>
              </a:tr>
              <a:tr h="639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Social Pongs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Post: 2x/day to 6 channels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Pong: AM &amp; 1 other time/day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LIN: 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T.W.Th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Extra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LIN: Friday Connection Hour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Play Ping Pong w/ mostly pongs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451127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Proposals / Prep Time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Block 3 hours, 2x/week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If no props or prep (travel arrangements, billing, 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)…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Use time for new-resource creation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OR to promote a recent release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Schedule as if traveling or speaking @ a conference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25294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PPTs / Handouts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This is NEW RESOURCE creation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Has to fit into the 6 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hrs</a:t>
                      </a: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wk</a:t>
                      </a: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Usually able to reformat existing content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Heavily rely on Master: Talk Points &amp; PPTS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Schedule as if traveling or speaking @ a conference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761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4378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87CA32F-C685-4153-BAFE-A40994C8F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1D5F-289D-4457-9319-443DEB6C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</p:spTree>
    <p:extLst>
      <p:ext uri="{BB962C8B-B14F-4D97-AF65-F5344CB8AC3E}">
        <p14:creationId xmlns:p14="http://schemas.microsoft.com/office/powerpoint/2010/main" val="209254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3" name="Picture 2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4BFB7CCE-494E-4CA8-8CA6-C86E34030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719702" cy="7305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25AEE-6EC4-46AB-8B09-F6FFFF6BB700}"/>
              </a:ext>
            </a:extLst>
          </p:cNvPr>
          <p:cNvSpPr txBox="1"/>
          <p:nvPr/>
        </p:nvSpPr>
        <p:spPr>
          <a:xfrm>
            <a:off x="6568555" y="4412287"/>
            <a:ext cx="5623445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Confidence to</a:t>
            </a:r>
          </a:p>
          <a:p>
            <a:pPr algn="ctr"/>
            <a:r>
              <a:rPr lang="en-US" sz="6600" b="1" dirty="0"/>
              <a:t>Invest &amp; Build</a:t>
            </a:r>
          </a:p>
        </p:txBody>
      </p:sp>
    </p:spTree>
    <p:extLst>
      <p:ext uri="{BB962C8B-B14F-4D97-AF65-F5344CB8AC3E}">
        <p14:creationId xmlns:p14="http://schemas.microsoft.com/office/powerpoint/2010/main" val="8738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andy beach with waves&#10;&#10;Description automatically generated with low confidence">
            <a:extLst>
              <a:ext uri="{FF2B5EF4-FFF2-40B4-BE49-F238E27FC236}">
                <a16:creationId xmlns:a16="http://schemas.microsoft.com/office/drawing/2014/main" id="{B9B966DD-E245-47F9-A0AB-17CF33DE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209" cy="7056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D9F28E-5508-4898-9D4B-E448B6C351B1}"/>
              </a:ext>
            </a:extLst>
          </p:cNvPr>
          <p:cNvSpPr txBox="1"/>
          <p:nvPr/>
        </p:nvSpPr>
        <p:spPr>
          <a:xfrm>
            <a:off x="1634971" y="3338005"/>
            <a:ext cx="8922058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/>
              <a:t>I have placed the sand as a boundary for the sea, an eternal decree, so it cannot cross over it… Jeremiah 5:22a </a:t>
            </a:r>
          </a:p>
        </p:txBody>
      </p:sp>
    </p:spTree>
    <p:extLst>
      <p:ext uri="{BB962C8B-B14F-4D97-AF65-F5344CB8AC3E}">
        <p14:creationId xmlns:p14="http://schemas.microsoft.com/office/powerpoint/2010/main" val="140673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3" name="Picture 2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4BFB7CCE-494E-4CA8-8CA6-C86E34030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6" y="-447675"/>
            <a:ext cx="12719702" cy="7305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25AEE-6EC4-46AB-8B09-F6FFFF6BB700}"/>
              </a:ext>
            </a:extLst>
          </p:cNvPr>
          <p:cNvSpPr txBox="1"/>
          <p:nvPr/>
        </p:nvSpPr>
        <p:spPr>
          <a:xfrm>
            <a:off x="5705383" y="3061037"/>
            <a:ext cx="6323731" cy="3477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en-US" sz="5500" b="1" dirty="0"/>
              <a:t>The Courage</a:t>
            </a:r>
          </a:p>
          <a:p>
            <a:pPr algn="r"/>
            <a:r>
              <a:rPr lang="en-US" sz="5500" b="1" dirty="0"/>
              <a:t>to Grow with Confidence is in </a:t>
            </a:r>
          </a:p>
          <a:p>
            <a:pPr algn="r"/>
            <a:r>
              <a:rPr lang="en-US" sz="5500" b="1" dirty="0"/>
              <a:t>the PARAMETERS</a:t>
            </a:r>
          </a:p>
        </p:txBody>
      </p:sp>
    </p:spTree>
    <p:extLst>
      <p:ext uri="{BB962C8B-B14F-4D97-AF65-F5344CB8AC3E}">
        <p14:creationId xmlns:p14="http://schemas.microsoft.com/office/powerpoint/2010/main" val="195846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23429-F1FF-4DD9-9BE5-CAB2215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Copyright 2022 @ www.Marnie.com</a:t>
            </a:r>
          </a:p>
        </p:txBody>
      </p:sp>
      <p:pic>
        <p:nvPicPr>
          <p:cNvPr id="3" name="Picture 2" descr="A picture containing sky, outdoor, nature, mountain&#10;&#10;Description automatically generated">
            <a:extLst>
              <a:ext uri="{FF2B5EF4-FFF2-40B4-BE49-F238E27FC236}">
                <a16:creationId xmlns:a16="http://schemas.microsoft.com/office/drawing/2014/main" id="{2080D095-4094-4A04-A084-36F3E5B99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92063" cy="72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90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1935</Words>
  <Application>Microsoft Office PowerPoint</Application>
  <PresentationFormat>Widescreen</PresentationFormat>
  <Paragraphs>384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Swedberg</dc:creator>
  <cp:lastModifiedBy>David Swedberg</cp:lastModifiedBy>
  <cp:revision>5</cp:revision>
  <cp:lastPrinted>2022-04-08T16:13:24Z</cp:lastPrinted>
  <dcterms:created xsi:type="dcterms:W3CDTF">2022-04-08T13:16:14Z</dcterms:created>
  <dcterms:modified xsi:type="dcterms:W3CDTF">2022-04-08T16:13:59Z</dcterms:modified>
</cp:coreProperties>
</file>